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</p:sldIdLst>
  <p:sldSz cx="18288000" cy="10287000"/>
  <p:notesSz cx="6858000" cy="9144000"/>
  <p:embeddedFontLst>
    <p:embeddedFont>
      <p:font typeface="Helvetica World" panose="020B0604020202020204" charset="-128"/>
      <p:regular r:id="rId18"/>
    </p:embeddedFont>
    <p:embeddedFont>
      <p:font typeface="Georgia Pro Condense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90862"/>
            <a:ext cx="11201400" cy="10299700"/>
            <a:chOff x="0" y="0"/>
            <a:chExt cx="963348" cy="8857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63348" cy="885799"/>
            </a:xfrm>
            <a:custGeom>
              <a:avLst/>
              <a:gdLst/>
              <a:ahLst/>
              <a:cxnLst/>
              <a:rect l="l" t="t" r="r" b="b"/>
              <a:pathLst>
                <a:path w="963348" h="885799">
                  <a:moveTo>
                    <a:pt x="0" y="0"/>
                  </a:moveTo>
                  <a:lnTo>
                    <a:pt x="963348" y="0"/>
                  </a:lnTo>
                  <a:lnTo>
                    <a:pt x="963348" y="885799"/>
                  </a:lnTo>
                  <a:lnTo>
                    <a:pt x="0" y="885799"/>
                  </a:lnTo>
                  <a:close/>
                </a:path>
              </a:pathLst>
            </a:custGeom>
            <a:solidFill>
              <a:srgbClr val="1E90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bg-BG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1868150" y="666750"/>
            <a:ext cx="5753100" cy="8953500"/>
            <a:chOff x="0" y="0"/>
            <a:chExt cx="814724" cy="126794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4724" cy="1267949"/>
            </a:xfrm>
            <a:custGeom>
              <a:avLst/>
              <a:gdLst/>
              <a:ahLst/>
              <a:cxnLst/>
              <a:rect l="l" t="t" r="r" b="b"/>
              <a:pathLst>
                <a:path w="814724" h="1267949">
                  <a:moveTo>
                    <a:pt x="26914" y="0"/>
                  </a:moveTo>
                  <a:lnTo>
                    <a:pt x="787810" y="0"/>
                  </a:lnTo>
                  <a:cubicBezTo>
                    <a:pt x="802675" y="0"/>
                    <a:pt x="814724" y="12050"/>
                    <a:pt x="814724" y="26914"/>
                  </a:cubicBezTo>
                  <a:lnTo>
                    <a:pt x="814724" y="1241035"/>
                  </a:lnTo>
                  <a:cubicBezTo>
                    <a:pt x="814724" y="1255899"/>
                    <a:pt x="802675" y="1267949"/>
                    <a:pt x="787810" y="1267949"/>
                  </a:cubicBezTo>
                  <a:lnTo>
                    <a:pt x="26914" y="1267949"/>
                  </a:lnTo>
                  <a:cubicBezTo>
                    <a:pt x="12050" y="1267949"/>
                    <a:pt x="0" y="1255899"/>
                    <a:pt x="0" y="1241035"/>
                  </a:cubicBezTo>
                  <a:lnTo>
                    <a:pt x="0" y="26914"/>
                  </a:lnTo>
                  <a:cubicBezTo>
                    <a:pt x="0" y="12050"/>
                    <a:pt x="12050" y="0"/>
                    <a:pt x="26914" y="0"/>
                  </a:cubicBezTo>
                  <a:close/>
                </a:path>
              </a:pathLst>
            </a:custGeom>
            <a:blipFill>
              <a:blip r:embed="rId2"/>
              <a:stretch>
                <a:fillRect t="-199" b="-199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66750" y="9001760"/>
            <a:ext cx="7468479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40"/>
              </a:lnSpc>
            </a:pPr>
            <a:r>
              <a:rPr lang="en-US" sz="3800" spc="-57">
                <a:solidFill>
                  <a:srgbClr val="F0F4F8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Дария Манева, ПМГ “Иван Вазов”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5380" y="975068"/>
            <a:ext cx="9754495" cy="3894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956"/>
              </a:lnSpc>
            </a:pPr>
            <a:r>
              <a:rPr lang="en-US" sz="14956" u="none" strike="noStrike" spc="-523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Въведение</a:t>
            </a:r>
            <a:r>
              <a:rPr lang="en-US" sz="14956" u="none" strike="noStrike" spc="-523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в GitHub</a:t>
            </a:r>
          </a:p>
        </p:txBody>
      </p:sp>
      <p:sp>
        <p:nvSpPr>
          <p:cNvPr id="8" name="Freeform 8"/>
          <p:cNvSpPr/>
          <p:nvPr/>
        </p:nvSpPr>
        <p:spPr>
          <a:xfrm rot="-3117037">
            <a:off x="8947742" y="7656091"/>
            <a:ext cx="2112604" cy="1859092"/>
          </a:xfrm>
          <a:custGeom>
            <a:avLst/>
            <a:gdLst/>
            <a:ahLst/>
            <a:cxnLst/>
            <a:rect l="l" t="t" r="r" b="b"/>
            <a:pathLst>
              <a:path w="2112604" h="1859092">
                <a:moveTo>
                  <a:pt x="0" y="0"/>
                </a:moveTo>
                <a:lnTo>
                  <a:pt x="2112604" y="0"/>
                </a:lnTo>
                <a:lnTo>
                  <a:pt x="2112604" y="1859091"/>
                </a:lnTo>
                <a:lnTo>
                  <a:pt x="0" y="1859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Интеграция с VS Code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" y="3695700"/>
            <a:ext cx="6886575" cy="4807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</a:pP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 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VS Code: File ▶️ Open Folder... ➜ </a:t>
            </a: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отворете локалния клон (папката от 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git clone).</a:t>
            </a: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Използвайте панела 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Source Control (</a:t>
            </a: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иконата с три линии/кръгче) за:</a:t>
            </a:r>
          </a:p>
          <a:p>
            <a:pPr marL="457200" lvl="0" indent="-457200" algn="l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Виждане на промени.</a:t>
            </a:r>
          </a:p>
          <a:p>
            <a:pPr marL="457200" lvl="0" indent="-457200" algn="l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Добавяне (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Stage) </a:t>
            </a: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 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Commit </a:t>
            </a: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на промени.</a:t>
            </a:r>
          </a:p>
          <a:p>
            <a:pPr lvl="0">
              <a:lnSpc>
                <a:spcPts val="4199"/>
              </a:lnSpc>
            </a:pP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За </a:t>
            </a:r>
            <a:r>
              <a:rPr lang="en-US" sz="3200" dirty="0">
                <a:solidFill>
                  <a:schemeClr val="bg1"/>
                </a:solidFill>
                <a:latin typeface="Georgia Pro Condensed" panose="020B0604020202020204" charset="0"/>
              </a:rPr>
              <a:t>push/pull: </a:t>
            </a: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използвайте трите точки меню в </a:t>
            </a:r>
            <a:r>
              <a:rPr lang="en-US" sz="3200" dirty="0">
                <a:solidFill>
                  <a:schemeClr val="bg1"/>
                </a:solidFill>
                <a:latin typeface="Georgia Pro Condensed" panose="020B0604020202020204" charset="0"/>
              </a:rPr>
              <a:t>Source Control </a:t>
            </a: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или командния ред в </a:t>
            </a:r>
            <a:r>
              <a:rPr lang="en-US" sz="3200" dirty="0">
                <a:solidFill>
                  <a:schemeClr val="bg1"/>
                </a:solidFill>
                <a:latin typeface="Georgia Pro Condensed" panose="020B0604020202020204" charset="0"/>
              </a:rPr>
              <a:t>VS Code Terminal:</a:t>
            </a:r>
            <a:endParaRPr lang="en-US" sz="2999" u="none" strike="noStrike" spc="-44" dirty="0">
              <a:solidFill>
                <a:schemeClr val="bg1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</p:txBody>
      </p:sp>
      <p:pic>
        <p:nvPicPr>
          <p:cNvPr id="12" name="Картина 11" descr="Картина, която съдържа текст, екранна снимка, Шриф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3FD63509-F8B7-0C5D-58F3-BCBEF7736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00" y="6591300"/>
            <a:ext cx="9721321" cy="31480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Интеграция с Visual Studio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6496050"/>
            <a:ext cx="6886575" cy="2108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lvl="0" indent="-457200" algn="l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 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Visual Studio: File ▶️ Clone Repository...</a:t>
            </a:r>
            <a:endParaRPr lang="bg-BG" sz="2999" u="none" strike="noStrike" spc="-44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  <a:p>
            <a:pPr marL="457200" lvl="0" indent="-457200" algn="l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Въведете 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URL </a:t>
            </a: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на </a:t>
            </a:r>
            <a:r>
              <a:rPr lang="bg-BG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репозитория</a:t>
            </a: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.</a:t>
            </a:r>
          </a:p>
          <a:p>
            <a:pPr marL="457200" lvl="0" indent="-457200" algn="l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Проектът се отвори; използвайте 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Team Explorer </a:t>
            </a:r>
            <a:r>
              <a:rPr lang="bg-BG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за 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Commit/Push.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Как</a:t>
            </a: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да </a:t>
            </a: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споделите</a:t>
            </a: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</a:t>
            </a: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репозиторий</a:t>
            </a:r>
            <a:endParaRPr lang="en-US" sz="8000" u="none" strike="noStrike" dirty="0">
              <a:solidFill>
                <a:srgbClr val="F0F4F8"/>
              </a:solidFill>
              <a:latin typeface="Georgia Pro Condensed"/>
              <a:ea typeface="Georgia Pro Condensed"/>
              <a:cs typeface="Georgia Pro Condensed"/>
              <a:sym typeface="Georgia Pro Condense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49" y="5372100"/>
            <a:ext cx="6886575" cy="364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lvl="0" indent="-457200" algn="l">
              <a:lnSpc>
                <a:spcPts val="4059"/>
              </a:lnSpc>
              <a:buFont typeface="Arial" panose="020B0604020202020204" pitchFamily="34" charset="0"/>
              <a:buChar char="•"/>
            </a:pPr>
            <a:r>
              <a:rPr lang="bg-BG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Направете </a:t>
            </a:r>
            <a:r>
              <a:rPr lang="bg-BG" sz="2899" u="none" strike="noStrike" spc="-43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репозитория</a:t>
            </a:r>
            <a:r>
              <a:rPr lang="bg-BG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Public — </a:t>
            </a:r>
            <a:r>
              <a:rPr lang="bg-BG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всеки със линк може да го види.</a:t>
            </a:r>
          </a:p>
          <a:p>
            <a:pPr marL="457200" lvl="0" indent="-457200" algn="l">
              <a:lnSpc>
                <a:spcPts val="4059"/>
              </a:lnSpc>
              <a:buFont typeface="Arial" panose="020B0604020202020204" pitchFamily="34" charset="0"/>
              <a:buChar char="•"/>
            </a:pPr>
            <a:r>
              <a:rPr lang="bg-BG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Добавете </a:t>
            </a:r>
            <a:r>
              <a:rPr lang="bg-BG" sz="2899" u="none" strike="noStrike" spc="-43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сътрудници:От</a:t>
            </a:r>
            <a:r>
              <a:rPr lang="bg-BG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bg-BG" sz="2899" u="none" strike="noStrike" spc="-43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репозитория</a:t>
            </a:r>
            <a:r>
              <a:rPr lang="bg-BG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: </a:t>
            </a:r>
            <a:r>
              <a:rPr lang="en-US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Settings ▶️ Manage access ▶️ Invite a collaborator.</a:t>
            </a:r>
            <a:r>
              <a:rPr lang="bg-BG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Въведете </a:t>
            </a:r>
            <a:r>
              <a:rPr lang="en-US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GitHub </a:t>
            </a:r>
            <a:r>
              <a:rPr lang="bg-BG" sz="2899" u="none" strike="noStrike" spc="-43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потребителското име на ученика и изпратете покана.</a:t>
            </a:r>
            <a:endParaRPr lang="en-US" sz="2899" u="none" strike="noStrike" spc="-43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Основен</a:t>
            </a: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</a:t>
            </a: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работен</a:t>
            </a: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</a:t>
            </a: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поток</a:t>
            </a: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за </a:t>
            </a: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ученици</a:t>
            </a:r>
            <a:endParaRPr lang="en-US" sz="8000" u="none" strike="noStrike" dirty="0">
              <a:solidFill>
                <a:srgbClr val="F0F4F8"/>
              </a:solidFill>
              <a:latin typeface="Georgia Pro Condensed"/>
              <a:ea typeface="Georgia Pro Condensed"/>
              <a:cs typeface="Georgia Pro Condensed"/>
              <a:sym typeface="Georgia Pro Condense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50" y="5835015"/>
            <a:ext cx="6886575" cy="3186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4350" lvl="0" indent="-514350" algn="l">
              <a:lnSpc>
                <a:spcPts val="4199"/>
              </a:lnSpc>
              <a:buFont typeface="+mj-lt"/>
              <a:buAutoNum type="arabicPeriod"/>
            </a:pPr>
            <a:r>
              <a:rPr lang="bg-BG" sz="2999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Клониране от </a:t>
            </a:r>
            <a:r>
              <a:rPr lang="en-US" sz="2999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GitHub (</a:t>
            </a:r>
            <a:r>
              <a:rPr lang="bg-BG" sz="2999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един път).</a:t>
            </a:r>
          </a:p>
          <a:p>
            <a:pPr marL="514350" lvl="0" indent="-514350" algn="l">
              <a:lnSpc>
                <a:spcPts val="4199"/>
              </a:lnSpc>
              <a:buFont typeface="+mj-lt"/>
              <a:buAutoNum type="arabicPeriod"/>
            </a:pPr>
            <a:r>
              <a:rPr lang="bg-BG" sz="2999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Създаване/редакция на файлове локално (в </a:t>
            </a:r>
            <a:r>
              <a:rPr lang="en-US" sz="2999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VS Code).</a:t>
            </a:r>
            <a:endParaRPr lang="bg-BG" sz="2999" spc="-44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  <a:p>
            <a:pPr marL="514350" lvl="0" indent="-514350" algn="l">
              <a:lnSpc>
                <a:spcPts val="4199"/>
              </a:lnSpc>
              <a:buFont typeface="+mj-lt"/>
              <a:buAutoNum type="arabicPeriod"/>
            </a:pPr>
            <a:r>
              <a:rPr lang="en-US" sz="2999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git add . ➜ git commit -m "..." ➜ git push.</a:t>
            </a:r>
            <a:endParaRPr lang="bg-BG" sz="2999" spc="-44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  <a:p>
            <a:pPr marL="514350" lvl="0" indent="-514350" algn="l">
              <a:lnSpc>
                <a:spcPts val="4199"/>
              </a:lnSpc>
              <a:buFont typeface="+mj-lt"/>
              <a:buAutoNum type="arabicPeriod"/>
            </a:pPr>
            <a:r>
              <a:rPr lang="bg-BG" sz="2999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Ако друг е работил: </a:t>
            </a:r>
            <a:r>
              <a:rPr lang="en-US" sz="2999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git pull </a:t>
            </a:r>
            <a:r>
              <a:rPr lang="bg-BG" sz="2999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преди да започнете работа.</a:t>
            </a:r>
            <a:endParaRPr lang="en-US" sz="2999" u="none" strike="noStrike" spc="-44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49" y="495300"/>
            <a:ext cx="6886575" cy="3085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8000"/>
              </a:lnSpc>
              <a:spcBef>
                <a:spcPct val="0"/>
              </a:spcBef>
            </a:pPr>
            <a:r>
              <a:rPr lang="en-US" sz="8000" dirty="0" err="1">
                <a:solidFill>
                  <a:schemeClr val="bg1"/>
                </a:solidFill>
              </a:rPr>
              <a:t>Кратко</a:t>
            </a:r>
            <a:r>
              <a:rPr lang="en-US" sz="8000" dirty="0">
                <a:solidFill>
                  <a:schemeClr val="bg1"/>
                </a:solidFill>
              </a:rPr>
              <a:t> за Branching и Pull Requests </a:t>
            </a:r>
            <a:endParaRPr lang="en-US" sz="8000" u="none" strike="noStrike" dirty="0">
              <a:solidFill>
                <a:schemeClr val="bg1"/>
              </a:solidFill>
              <a:latin typeface="Georgia Pro Condensed"/>
              <a:ea typeface="Georgia Pro Condensed"/>
              <a:cs typeface="Georgia Pro Condensed"/>
              <a:sym typeface="Georgia Pro Condense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49" y="4135453"/>
            <a:ext cx="6886575" cy="5880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4400" lvl="1" indent="-457200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Branch (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клон): отделна линия на разработка (напр.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feature1).</a:t>
            </a:r>
            <a:endParaRPr lang="bg-BG" sz="2800" u="none" strike="noStrike" spc="-44" noProof="0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  <a:p>
            <a:pPr marL="914400" lvl="1" indent="-457200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Pull Request: 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искане да се съберат (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merge) 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промени от един клон в друг (например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feature1 ➜ main).</a:t>
            </a:r>
            <a:endParaRPr lang="bg-BG" sz="2800" u="none" strike="noStrike" spc="-44" noProof="0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  <a:p>
            <a:pPr lvl="0" algn="l">
              <a:lnSpc>
                <a:spcPts val="4199"/>
              </a:lnSpc>
            </a:pPr>
            <a:r>
              <a:rPr lang="bg-BG" sz="2999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Примерен бърз поток:</a:t>
            </a:r>
          </a:p>
          <a:p>
            <a:pPr marL="457200" lvl="0" indent="-457200" algn="l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Създайте клон: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git checkout -b feature1.</a:t>
            </a:r>
            <a:endParaRPr lang="bg-BG" sz="2800" u="none" strike="noStrike" spc="-44" noProof="0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  <a:p>
            <a:pPr marL="457200" lvl="0" indent="-457200" algn="l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Направете промени,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commit 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push: git push -u origin feature1.</a:t>
            </a:r>
            <a:endParaRPr lang="bg-BG" sz="2800" u="none" strike="noStrike" spc="-44" noProof="0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  <a:p>
            <a:pPr marL="457200" lvl="0" indent="-457200" algn="l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GitHub 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създайте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Pull Request 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 го одобрете/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merge.</a:t>
            </a:r>
            <a:endParaRPr lang="bg-BG" sz="2999" u="none" strike="noStrike" spc="-44" noProof="0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966475-C7B8-A073-7CE1-FC1B4FEE1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0BA7905-08BA-8BF1-49B5-111A5D8999CE}"/>
              </a:ext>
            </a:extLst>
          </p:cNvPr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896DC31-A5B7-D3FD-77BB-4B1709DA431D}"/>
                </a:ext>
              </a:extLst>
            </p:cNvPr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596480B-D66E-F087-24F8-0A1BB127FAF1}"/>
                </a:ext>
              </a:extLst>
            </p:cNvPr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B6C4DA1C-BF85-AD6F-0B80-6D8FFBB869F1}"/>
              </a:ext>
            </a:extLst>
          </p:cNvPr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3747944-1BEE-F01D-C2E2-AB1B8BEDB497}"/>
                </a:ext>
              </a:extLst>
            </p:cNvPr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691D83CE-6CAC-D46A-DA01-1A585ACB04EB}"/>
              </a:ext>
            </a:extLst>
          </p:cNvPr>
          <p:cNvSpPr txBox="1"/>
          <p:nvPr/>
        </p:nvSpPr>
        <p:spPr>
          <a:xfrm>
            <a:off x="666749" y="4135453"/>
            <a:ext cx="6886575" cy="4264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4400" lvl="1" indent="-457200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Всеки ученик създава собствен </a:t>
            </a:r>
            <a:r>
              <a:rPr lang="bg-BG" sz="2800" u="none" strike="noStrike" spc="-44" noProof="0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репозитори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username-homework.</a:t>
            </a:r>
            <a:endParaRPr lang="bg-BG" sz="2800" u="none" strike="noStrike" spc="-44" noProof="0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  <a:p>
            <a:pPr marL="914400" lvl="1" indent="-457200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Добавят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README.md 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 кратка информация за себе си.</a:t>
            </a:r>
          </a:p>
          <a:p>
            <a:pPr marL="914400" lvl="1" indent="-457200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Качват един файл (например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homework.txt 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или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index.html).</a:t>
            </a:r>
            <a:endParaRPr lang="bg-BG" sz="2800" u="none" strike="noStrike" spc="-44" noProof="0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  <a:p>
            <a:pPr marL="914400" lvl="1" indent="-457200">
              <a:lnSpc>
                <a:spcPts val="4199"/>
              </a:lnSpc>
              <a:buFont typeface="Arial" panose="020B0604020202020204" pitchFamily="34" charset="0"/>
              <a:buChar char="•"/>
            </a:pP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Клонират и редактират файла локално,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commit </a:t>
            </a:r>
            <a:r>
              <a:rPr lang="bg-BG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 </a:t>
            </a:r>
            <a:r>
              <a:rPr lang="en-US" sz="2800" u="none" strike="noStrike" spc="-44" noProof="0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push.</a:t>
            </a:r>
            <a:endParaRPr lang="bg-BG" sz="2999" u="none" strike="noStrike" spc="-44" noProof="0" dirty="0">
              <a:solidFill>
                <a:srgbClr val="F0F4F8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</p:txBody>
      </p:sp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B5BF343C-9B71-C964-620B-6F944C9BC9F7}"/>
              </a:ext>
            </a:extLst>
          </p:cNvPr>
          <p:cNvSpPr txBox="1"/>
          <p:nvPr/>
        </p:nvSpPr>
        <p:spPr>
          <a:xfrm>
            <a:off x="533400" y="952500"/>
            <a:ext cx="80772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solidFill>
                  <a:schemeClr val="bg1"/>
                </a:solidFill>
              </a:rPr>
              <a:t>Практически задача за </a:t>
            </a:r>
            <a:r>
              <a:rPr lang="ru-RU" sz="4400" dirty="0" err="1">
                <a:solidFill>
                  <a:schemeClr val="bg1"/>
                </a:solidFill>
              </a:rPr>
              <a:t>учениците</a:t>
            </a:r>
            <a:endParaRPr lang="bg-BG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887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858125" cy="10287000"/>
            <a:chOff x="0" y="0"/>
            <a:chExt cx="1031988" cy="13509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1988" cy="1350966"/>
            </a:xfrm>
            <a:custGeom>
              <a:avLst/>
              <a:gdLst/>
              <a:ahLst/>
              <a:cxnLst/>
              <a:rect l="l" t="t" r="r" b="b"/>
              <a:pathLst>
                <a:path w="1031988" h="1350966">
                  <a:moveTo>
                    <a:pt x="0" y="0"/>
                  </a:moveTo>
                  <a:lnTo>
                    <a:pt x="1031988" y="0"/>
                  </a:lnTo>
                  <a:lnTo>
                    <a:pt x="1031988" y="1350966"/>
                  </a:lnTo>
                  <a:lnTo>
                    <a:pt x="0" y="1350966"/>
                  </a:lnTo>
                  <a:close/>
                </a:path>
              </a:pathLst>
            </a:custGeom>
            <a:solidFill>
              <a:srgbClr val="1E90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bg-BG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52512" y="666750"/>
            <a:ext cx="5753100" cy="8953500"/>
            <a:chOff x="0" y="0"/>
            <a:chExt cx="814724" cy="126794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4724" cy="1267949"/>
            </a:xfrm>
            <a:custGeom>
              <a:avLst/>
              <a:gdLst/>
              <a:ahLst/>
              <a:cxnLst/>
              <a:rect l="l" t="t" r="r" b="b"/>
              <a:pathLst>
                <a:path w="814724" h="1267949">
                  <a:moveTo>
                    <a:pt x="26914" y="0"/>
                  </a:moveTo>
                  <a:lnTo>
                    <a:pt x="787810" y="0"/>
                  </a:lnTo>
                  <a:cubicBezTo>
                    <a:pt x="802675" y="0"/>
                    <a:pt x="814724" y="12050"/>
                    <a:pt x="814724" y="26914"/>
                  </a:cubicBezTo>
                  <a:lnTo>
                    <a:pt x="814724" y="1241035"/>
                  </a:lnTo>
                  <a:cubicBezTo>
                    <a:pt x="814724" y="1255899"/>
                    <a:pt x="802675" y="1267949"/>
                    <a:pt x="787810" y="1267949"/>
                  </a:cubicBezTo>
                  <a:lnTo>
                    <a:pt x="26914" y="1267949"/>
                  </a:lnTo>
                  <a:cubicBezTo>
                    <a:pt x="12050" y="1267949"/>
                    <a:pt x="0" y="1255899"/>
                    <a:pt x="0" y="1241035"/>
                  </a:cubicBezTo>
                  <a:lnTo>
                    <a:pt x="0" y="26914"/>
                  </a:lnTo>
                  <a:cubicBezTo>
                    <a:pt x="0" y="12050"/>
                    <a:pt x="12050" y="0"/>
                    <a:pt x="26914" y="0"/>
                  </a:cubicBezTo>
                  <a:close/>
                </a:path>
              </a:pathLst>
            </a:custGeom>
            <a:blipFill>
              <a:blip r:embed="rId2"/>
              <a:stretch>
                <a:fillRect t="-199" b="-199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008884" y="9001760"/>
            <a:ext cx="9523808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40"/>
              </a:lnSpc>
            </a:pPr>
            <a:r>
              <a:rPr lang="en-US" sz="3800" spc="-57" dirty="0" err="1">
                <a:solidFill>
                  <a:srgbClr val="F0F4F8"/>
                </a:solidFill>
                <a:latin typeface="Georgia Pro Condensed+"/>
                <a:ea typeface="Helvetica World"/>
                <a:cs typeface="Helvetica World"/>
                <a:sym typeface="Helvetica World"/>
              </a:rPr>
              <a:t>Споделете</a:t>
            </a:r>
            <a:r>
              <a:rPr lang="en-US" sz="3800" spc="-57" dirty="0">
                <a:solidFill>
                  <a:srgbClr val="F0F4F8"/>
                </a:solidFill>
                <a:latin typeface="Georgia Pro Condensed+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800" spc="-57" dirty="0" err="1">
                <a:solidFill>
                  <a:srgbClr val="F0F4F8"/>
                </a:solidFill>
                <a:latin typeface="Georgia Pro Condensed+"/>
                <a:ea typeface="Helvetica World"/>
                <a:cs typeface="Helvetica World"/>
                <a:sym typeface="Helvetica World"/>
              </a:rPr>
              <a:t>своите</a:t>
            </a:r>
            <a:r>
              <a:rPr lang="en-US" sz="3800" spc="-57" dirty="0">
                <a:solidFill>
                  <a:srgbClr val="F0F4F8"/>
                </a:solidFill>
                <a:latin typeface="Georgia Pro Condensed+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800" spc="-57" dirty="0" err="1">
                <a:solidFill>
                  <a:srgbClr val="F0F4F8"/>
                </a:solidFill>
                <a:latin typeface="Georgia Pro Condensed+"/>
                <a:ea typeface="Helvetica World"/>
                <a:cs typeface="Helvetica World"/>
                <a:sym typeface="Helvetica World"/>
              </a:rPr>
              <a:t>проекти</a:t>
            </a:r>
            <a:r>
              <a:rPr lang="en-US" sz="3800" spc="-57" dirty="0">
                <a:solidFill>
                  <a:srgbClr val="F0F4F8"/>
                </a:solidFill>
                <a:latin typeface="Georgia Pro Condensed+"/>
                <a:ea typeface="Helvetica World"/>
                <a:cs typeface="Helvetica World"/>
                <a:sym typeface="Helvetica World"/>
              </a:rPr>
              <a:t> с </a:t>
            </a:r>
            <a:r>
              <a:rPr lang="en-US" sz="3800" spc="-57" dirty="0" err="1">
                <a:solidFill>
                  <a:srgbClr val="F0F4F8"/>
                </a:solidFill>
                <a:latin typeface="Georgia Pro Condensed+"/>
                <a:ea typeface="Helvetica World"/>
                <a:cs typeface="Helvetica World"/>
                <a:sym typeface="Helvetica World"/>
              </a:rPr>
              <a:t>приятели</a:t>
            </a:r>
            <a:r>
              <a:rPr lang="en-US" sz="3800" spc="-57" dirty="0">
                <a:solidFill>
                  <a:srgbClr val="F0F4F8"/>
                </a:solidFill>
                <a:latin typeface="Georgia Pro Condensed+"/>
                <a:ea typeface="Helvetica World"/>
                <a:cs typeface="Helvetica World"/>
                <a:sym typeface="Helvetica World"/>
              </a:rPr>
              <a:t>!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008884" y="942975"/>
            <a:ext cx="10091949" cy="3894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956"/>
              </a:lnSpc>
            </a:pPr>
            <a:r>
              <a:rPr lang="en-US" sz="14956" spc="-523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Благодаря</a:t>
            </a:r>
            <a:r>
              <a:rPr lang="en-US" sz="14956" spc="-523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за </a:t>
            </a:r>
            <a:r>
              <a:rPr lang="en-US" sz="14956" spc="-523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вниманието</a:t>
            </a:r>
            <a:r>
              <a:rPr lang="en-US" sz="14956" spc="-523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!</a:t>
            </a:r>
          </a:p>
        </p:txBody>
      </p:sp>
      <p:sp>
        <p:nvSpPr>
          <p:cNvPr id="8" name="Freeform 8"/>
          <p:cNvSpPr/>
          <p:nvPr/>
        </p:nvSpPr>
        <p:spPr>
          <a:xfrm rot="-3117037">
            <a:off x="5418783" y="7952721"/>
            <a:ext cx="2112604" cy="1859092"/>
          </a:xfrm>
          <a:custGeom>
            <a:avLst/>
            <a:gdLst/>
            <a:ahLst/>
            <a:cxnLst/>
            <a:rect l="l" t="t" r="r" b="b"/>
            <a:pathLst>
              <a:path w="2112604" h="1859092">
                <a:moveTo>
                  <a:pt x="0" y="0"/>
                </a:moveTo>
                <a:lnTo>
                  <a:pt x="2112604" y="0"/>
                </a:lnTo>
                <a:lnTo>
                  <a:pt x="2112604" y="1859092"/>
                </a:lnTo>
                <a:lnTo>
                  <a:pt x="0" y="1859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bg-BG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Какво</a:t>
            </a: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е Git и GitHub?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6364560"/>
            <a:ext cx="7363804" cy="271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02"/>
              </a:lnSpc>
            </a:pP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Git е система за управление на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версии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,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която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проследява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промени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в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файловете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локално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. GitHub е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онлайн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платформа за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хостване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на Git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репозитории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,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която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позволява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споделяне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и </a:t>
            </a:r>
            <a:r>
              <a:rPr lang="en-US" sz="3073" u="none" strike="noStrike" spc="-46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сътрудничество</a:t>
            </a:r>
            <a:r>
              <a:rPr lang="en-US" sz="3073" u="none" strike="noStrike" spc="-46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между потребители.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Създаване на акаунт в GitHub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6496050"/>
            <a:ext cx="6886575" cy="2647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</a:pP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За да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започнете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,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посетете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github.com и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регистрирайте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.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Въведете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имейл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,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потребителско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име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и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парола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,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след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което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потвърдете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имейла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си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.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Изберете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безплатния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план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и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започнете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 да </a:t>
            </a:r>
            <a:r>
              <a:rPr lang="en-US" sz="2999" u="none" strike="noStrike" spc="-44" dirty="0" err="1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работите</a:t>
            </a:r>
            <a:r>
              <a:rPr lang="en-US" sz="2999" u="none" strike="noStrike" spc="-44" dirty="0">
                <a:solidFill>
                  <a:srgbClr val="F0F4F8"/>
                </a:solidFill>
                <a:latin typeface="Georgia Pro Condensed" panose="020B0604020202020204" charset="0"/>
                <a:ea typeface="Helvetica World"/>
                <a:cs typeface="Helvetica World"/>
                <a:sym typeface="Helvetica World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Създаване на ново хранилище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6496050"/>
            <a:ext cx="6886575" cy="500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</a:pPr>
            <a:endParaRPr lang="en-US" sz="2999" u="none" strike="noStrike" spc="-44" dirty="0">
              <a:solidFill>
                <a:srgbClr val="F0F4F8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C9B6FEF3-02A7-4516-3BA7-DB39DA5223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4827120"/>
            <a:ext cx="815340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Влезте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в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профила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Натиснете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New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или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бутон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+ ▶️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New repository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Попълнете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Repository name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: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напр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. class-project.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Description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: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кратко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описание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(по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избор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Изберете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Public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или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Private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(за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класно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упражнение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обикновено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Public).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Поставете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отметка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Add a README file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много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полезно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Натиснете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Create repository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Condensed" panose="020B0604020202020204" charset="0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Files </a:t>
            </a:r>
            <a:r>
              <a:rPr lang="bg-BG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в</a:t>
            </a: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GitHub</a:t>
            </a:r>
          </a:p>
        </p:txBody>
      </p:sp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3FA2AAAC-C4EE-DF1E-ECAE-67740AC59E3E}"/>
              </a:ext>
            </a:extLst>
          </p:cNvPr>
          <p:cNvSpPr txBox="1"/>
          <p:nvPr/>
        </p:nvSpPr>
        <p:spPr>
          <a:xfrm>
            <a:off x="304800" y="4574909"/>
            <a:ext cx="81534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Отидете в </a:t>
            </a:r>
            <a:r>
              <a:rPr lang="bg-BG" sz="3200" dirty="0" err="1">
                <a:solidFill>
                  <a:schemeClr val="bg1"/>
                </a:solidFill>
                <a:latin typeface="Georgia Pro Condensed" panose="020B0604020202020204" charset="0"/>
              </a:rPr>
              <a:t>репозитория</a:t>
            </a: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Натиснете </a:t>
            </a:r>
            <a:r>
              <a:rPr lang="en-US" sz="3200" dirty="0">
                <a:solidFill>
                  <a:schemeClr val="bg1"/>
                </a:solidFill>
                <a:latin typeface="Georgia Pro Condensed" panose="020B0604020202020204" charset="0"/>
              </a:rPr>
              <a:t>Add file ▶️ Upload files.</a:t>
            </a:r>
            <a:endParaRPr lang="bg-BG" sz="3200" dirty="0">
              <a:solidFill>
                <a:schemeClr val="bg1"/>
              </a:solidFill>
              <a:latin typeface="Georgia Pro Condensed" panose="020B060402020202020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Плъзнете/изберете файловете от компютъра.</a:t>
            </a:r>
          </a:p>
          <a:p>
            <a:pPr marL="457200" indent="-457200">
              <a:buFont typeface="+mj-lt"/>
              <a:buAutoNum type="arabicPeriod"/>
            </a:pP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Попълнете съобщение за </a:t>
            </a:r>
            <a:r>
              <a:rPr lang="en-US" sz="3200" dirty="0">
                <a:solidFill>
                  <a:schemeClr val="bg1"/>
                </a:solidFill>
                <a:latin typeface="Georgia Pro Condensed" panose="020B0604020202020204" charset="0"/>
              </a:rPr>
              <a:t>commit (</a:t>
            </a: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напр. "Добавяне на домашно 1").</a:t>
            </a:r>
          </a:p>
          <a:p>
            <a:pPr marL="457200" indent="-457200">
              <a:buFont typeface="+mj-lt"/>
              <a:buAutoNum type="arabicPeriod"/>
            </a:pPr>
            <a:r>
              <a:rPr lang="bg-BG" sz="3200" dirty="0">
                <a:solidFill>
                  <a:schemeClr val="bg1"/>
                </a:solidFill>
                <a:latin typeface="Georgia Pro Condensed" panose="020B0604020202020204" charset="0"/>
              </a:rPr>
              <a:t>Натиснете </a:t>
            </a:r>
            <a:r>
              <a:rPr lang="en-US" sz="3200" dirty="0">
                <a:solidFill>
                  <a:schemeClr val="bg1"/>
                </a:solidFill>
                <a:latin typeface="Georgia Pro Condensed" panose="020B0604020202020204" charset="0"/>
              </a:rPr>
              <a:t>Commit changes.</a:t>
            </a:r>
            <a:endParaRPr lang="bg-BG" sz="3200" dirty="0">
              <a:solidFill>
                <a:schemeClr val="bg1"/>
              </a:solidFill>
              <a:latin typeface="Georgia Pro Condensed" panose="020B060402020202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Значение и цел на README.md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6474460"/>
            <a:ext cx="7486650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README.md е файл с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Markdown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. Служи за: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Обяснение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какво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съдържа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проектът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Инструкции как да се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използва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/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стартира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кода.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Информация за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авторите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 noProof="0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 lang="bg-BG" noProof="0"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 noProof="0" dirty="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bg-BG" sz="8000" u="none" strike="noStrike" noProof="0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Примерно съдържание на README.md</a:t>
            </a:r>
          </a:p>
        </p:txBody>
      </p:sp>
      <p:pic>
        <p:nvPicPr>
          <p:cNvPr id="10" name="Картина 9" descr="Картина, която съдържа текст, екранна снимка, Шриф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DCD25CFD-ADED-BC34-A340-81240536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5143500"/>
            <a:ext cx="7653798" cy="44614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bg-BG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Инсталиране на Git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6496050"/>
            <a:ext cx="6886575" cy="104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4199"/>
              </a:lnSpc>
            </a:pPr>
            <a:r>
              <a:rPr lang="ru-RU" sz="3200" b="1" dirty="0">
                <a:solidFill>
                  <a:schemeClr val="bg1"/>
                </a:solidFill>
              </a:rPr>
              <a:t>Подготовка: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инсталирайте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Git</a:t>
            </a:r>
            <a:r>
              <a:rPr lang="ru-RU" sz="3200" dirty="0">
                <a:solidFill>
                  <a:schemeClr val="bg1"/>
                </a:solidFill>
              </a:rPr>
              <a:t> на </a:t>
            </a:r>
            <a:r>
              <a:rPr lang="ru-RU" sz="3200" dirty="0" err="1">
                <a:solidFill>
                  <a:schemeClr val="bg1"/>
                </a:solidFill>
              </a:rPr>
              <a:t>компютрите</a:t>
            </a:r>
            <a:r>
              <a:rPr lang="ru-RU" sz="3200" dirty="0">
                <a:solidFill>
                  <a:schemeClr val="bg1"/>
                </a:solidFill>
              </a:rPr>
              <a:t>. (git-scm.com).</a:t>
            </a:r>
            <a:endParaRPr lang="en-US" sz="2999" u="none" strike="noStrike" spc="-44" dirty="0">
              <a:solidFill>
                <a:schemeClr val="bg1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A3D62"/>
            </a:solidFill>
          </p:spPr>
          <p:txBody>
            <a:bodyPr/>
            <a:lstStyle/>
            <a:p>
              <a:endParaRPr lang="bg-B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17301354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Основни</a:t>
            </a: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</a:t>
            </a:r>
            <a:r>
              <a:rPr lang="en-US" sz="8000" u="none" strike="noStrike" dirty="0" err="1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команди</a:t>
            </a:r>
            <a:r>
              <a:rPr lang="en-US" sz="8000" u="none" strike="noStrike" dirty="0">
                <a:solidFill>
                  <a:srgbClr val="F0F4F8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в Git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57201" y="6267450"/>
            <a:ext cx="4572000" cy="2126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199"/>
              </a:lnSpc>
            </a:pPr>
            <a:r>
              <a:rPr lang="ru-RU" sz="3200" b="1" dirty="0" err="1">
                <a:solidFill>
                  <a:schemeClr val="bg1"/>
                </a:solidFill>
                <a:latin typeface="Georgia Pro Condensed" panose="020B0604020202020204" charset="0"/>
              </a:rPr>
              <a:t>Бележка</a:t>
            </a:r>
            <a:r>
              <a:rPr lang="ru-RU" sz="3200" b="1" dirty="0">
                <a:solidFill>
                  <a:schemeClr val="bg1"/>
                </a:solidFill>
                <a:latin typeface="Georgia Pro Condensed" panose="020B0604020202020204" charset="0"/>
              </a:rPr>
              <a:t>: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основният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клон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може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да се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казва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main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или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master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—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проверете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</a:t>
            </a:r>
            <a:r>
              <a:rPr lang="ru-RU" sz="3200" dirty="0" err="1">
                <a:solidFill>
                  <a:schemeClr val="bg1"/>
                </a:solidFill>
                <a:latin typeface="Georgia Pro Condensed" panose="020B0604020202020204" charset="0"/>
              </a:rPr>
              <a:t>името</a:t>
            </a:r>
            <a:r>
              <a:rPr lang="ru-RU" sz="3200" dirty="0">
                <a:solidFill>
                  <a:schemeClr val="bg1"/>
                </a:solidFill>
                <a:latin typeface="Georgia Pro Condensed" panose="020B0604020202020204" charset="0"/>
              </a:rPr>
              <a:t> в репозитория.</a:t>
            </a:r>
            <a:endParaRPr lang="en-US" sz="3200" u="none" strike="noStrike" spc="-44" dirty="0">
              <a:solidFill>
                <a:schemeClr val="bg1"/>
              </a:solidFill>
              <a:latin typeface="Georgia Pro Condensed" panose="020B0604020202020204" charset="0"/>
              <a:ea typeface="Helvetica World"/>
              <a:cs typeface="Helvetica World"/>
              <a:sym typeface="Helvetica World"/>
            </a:endParaRPr>
          </a:p>
        </p:txBody>
      </p:sp>
      <p:pic>
        <p:nvPicPr>
          <p:cNvPr id="10" name="Картина 9" descr="Картина, която съдържа текст, екранна снимка, Шриф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1143E823-4495-3794-40B7-EEC01E80E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0" y="2476500"/>
            <a:ext cx="11910537" cy="72637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587</Words>
  <Application>Microsoft Office PowerPoint</Application>
  <PresentationFormat>По избор</PresentationFormat>
  <Paragraphs>62</Paragraphs>
  <Slides>16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16</vt:i4>
      </vt:variant>
    </vt:vector>
  </HeadingPairs>
  <TitlesOfParts>
    <vt:vector size="22" baseType="lpstr">
      <vt:lpstr>Helvetica World</vt:lpstr>
      <vt:lpstr>Georgia Pro Condensed</vt:lpstr>
      <vt:lpstr>Georgia Pro Condensed+</vt:lpstr>
      <vt:lpstr>Calibri</vt:lpstr>
      <vt:lpstr>Arial</vt:lpstr>
      <vt:lpstr>Office Theme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Въведение в GitHub</dc:title>
  <dc:description>Presentation - Въведение в GitHub</dc:description>
  <cp:lastModifiedBy>Дария П. Манева</cp:lastModifiedBy>
  <cp:revision>4</cp:revision>
  <dcterms:created xsi:type="dcterms:W3CDTF">2006-08-16T00:00:00Z</dcterms:created>
  <dcterms:modified xsi:type="dcterms:W3CDTF">2025-12-07T13:34:57Z</dcterms:modified>
  <dc:identifier>DAG61Cffyfc</dc:identifier>
</cp:coreProperties>
</file>

<file path=docProps/thumbnail.jpeg>
</file>